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1" r:id="rId2"/>
    <p:sldId id="309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36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258" r:id="rId24"/>
    <p:sldId id="283" r:id="rId25"/>
    <p:sldId id="284" r:id="rId26"/>
    <p:sldId id="310" r:id="rId27"/>
    <p:sldId id="260" r:id="rId28"/>
    <p:sldId id="311" r:id="rId29"/>
    <p:sldId id="259" r:id="rId30"/>
    <p:sldId id="286" r:id="rId31"/>
    <p:sldId id="337" r:id="rId32"/>
    <p:sldId id="262" r:id="rId33"/>
    <p:sldId id="307" r:id="rId34"/>
    <p:sldId id="263" r:id="rId35"/>
    <p:sldId id="264" r:id="rId36"/>
    <p:sldId id="266" r:id="rId37"/>
    <p:sldId id="288" r:id="rId38"/>
    <p:sldId id="291" r:id="rId39"/>
    <p:sldId id="267" r:id="rId40"/>
    <p:sldId id="292" r:id="rId41"/>
    <p:sldId id="314" r:id="rId42"/>
    <p:sldId id="315" r:id="rId43"/>
    <p:sldId id="313" r:id="rId44"/>
    <p:sldId id="280" r:id="rId45"/>
    <p:sldId id="293" r:id="rId46"/>
    <p:sldId id="268" r:id="rId47"/>
    <p:sldId id="308" r:id="rId48"/>
    <p:sldId id="294" r:id="rId49"/>
    <p:sldId id="295" r:id="rId50"/>
    <p:sldId id="270" r:id="rId51"/>
    <p:sldId id="296" r:id="rId52"/>
    <p:sldId id="297" r:id="rId53"/>
    <p:sldId id="271" r:id="rId54"/>
    <p:sldId id="298" r:id="rId55"/>
    <p:sldId id="272" r:id="rId56"/>
    <p:sldId id="273" r:id="rId57"/>
    <p:sldId id="299" r:id="rId58"/>
    <p:sldId id="316" r:id="rId59"/>
    <p:sldId id="274" r:id="rId60"/>
    <p:sldId id="300" r:id="rId61"/>
    <p:sldId id="275" r:id="rId62"/>
    <p:sldId id="301" r:id="rId63"/>
    <p:sldId id="30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l Hmbtv" userId="246024e8652d4806" providerId="LiveId" clId="{B0E42EE7-169C-4E25-B7BF-5A6B4F297674}"/>
    <pc:docChg chg="undo custSel modSld">
      <pc:chgData name="Gnl Hmbtv" userId="246024e8652d4806" providerId="LiveId" clId="{B0E42EE7-169C-4E25-B7BF-5A6B4F297674}" dt="2020-12-06T16:25:23.595" v="1" actId="1076"/>
      <pc:docMkLst>
        <pc:docMk/>
      </pc:docMkLst>
      <pc:sldChg chg="modSp mod">
        <pc:chgData name="Gnl Hmbtv" userId="246024e8652d4806" providerId="LiveId" clId="{B0E42EE7-169C-4E25-B7BF-5A6B4F297674}" dt="2020-12-06T16:25:23.595" v="1" actId="1076"/>
        <pc:sldMkLst>
          <pc:docMk/>
          <pc:sldMk cId="1822733508" sldId="320"/>
        </pc:sldMkLst>
        <pc:spChg chg="mod">
          <ac:chgData name="Gnl Hmbtv" userId="246024e8652d4806" providerId="LiveId" clId="{B0E42EE7-169C-4E25-B7BF-5A6B4F297674}" dt="2020-12-06T16:25:23.595" v="1" actId="1076"/>
          <ac:spMkLst>
            <pc:docMk/>
            <pc:sldMk cId="1822733508" sldId="320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Calculus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2060"/>
                </a:solidFill>
                <a:latin typeface="+mn-lt"/>
              </a:rPr>
              <a:t>Single Variable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bstlhj6.com/data/out/31/3839680-calculus-wallpapers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4" y="3320143"/>
            <a:ext cx="4049485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69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is a more formal definition of a function.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first establish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relation between two sets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which is a set of ordered pairs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a member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is a member of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function from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is a relation between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 that has the property that any two ordered pairs with the same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also have the same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9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𝐃𝐞𝐟𝐢𝐧𝐢𝐭𝐢𝐨𝐧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a rule that assigns to each element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a set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exactly one element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called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another set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usually consider functions for which the sets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 are sets of real numbers.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958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set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𝐝𝐨𝐦𝐚𝐢𝐧</m:t>
                    </m:r>
                  </m:oMath>
                </a14:m>
                <a:r>
                  <a:rPr lang="en-US" sz="3200" b="1" dirty="0"/>
                  <a:t> of the function.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755591"/>
              </a:xfrm>
              <a:prstGeom prst="rect">
                <a:avLst/>
              </a:prstGeom>
              <a:blipFill>
                <a:blip r:embed="rId4"/>
                <a:stretch>
                  <a:fillRect l="-1667"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number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𝐯𝐚𝐥𝐮𝐞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𝐚𝐭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and is read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1" i="0" dirty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5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𝐫𝐚𝐧𝐠𝐞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the set of all possible values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varies throughout the domain.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06604"/>
              </a:xfrm>
              <a:prstGeom prst="rect">
                <a:avLst/>
              </a:prstGeom>
              <a:blipFill>
                <a:blip r:embed="rId2"/>
                <a:stretch>
                  <a:fillRect l="-1667" r="-1667" b="-1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00200"/>
                <a:ext cx="9144000" cy="209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 symbol that represents an arbitrary number in the domain of a function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called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𝐢𝐧𝐝𝐞𝐩𝐞𝐧𝐝𝐞𝐧𝐭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𝐯𝐚𝐫𝐢𝐚𝐛𝐥𝐞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096023"/>
              </a:xfrm>
              <a:prstGeom prst="rect">
                <a:avLst/>
              </a:prstGeom>
              <a:blipFill>
                <a:blip r:embed="rId3"/>
                <a:stretch>
                  <a:fillRect l="-1667" r="-1667" b="-8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86200"/>
                <a:ext cx="9144000" cy="14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 symbol that represents a number in the range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𝐝𝐞𝐩𝐞𝐧𝐝𝐞𝐧𝐭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𝐯𝐚𝐫𝐢𝐚𝐛𝐥𝐞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1406604"/>
              </a:xfrm>
              <a:prstGeom prst="rect">
                <a:avLst/>
              </a:prstGeom>
              <a:blipFill>
                <a:blip r:embed="rId4"/>
                <a:stretch>
                  <a:fillRect l="-1667" r="-1667" b="-1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451396"/>
                <a:ext cx="9144000" cy="147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err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is the independent variable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is the dependent variable.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51396"/>
                <a:ext cx="9144000" cy="1471172"/>
              </a:xfrm>
              <a:prstGeom prst="rect">
                <a:avLst/>
              </a:prstGeom>
              <a:blipFill>
                <a:blip r:embed="rId5"/>
                <a:stretch>
                  <a:fillRect l="-1667" r="-1667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2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It is helpful to think of a function as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𝐦𝐚𝐜𝐡𝐢𝐧𝐞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846728"/>
                <a:ext cx="9144000" cy="278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in the domain of the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when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enters the machine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is accepted as an input and the machine produces an output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according to the rule of the function.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6728"/>
                <a:ext cx="9144000" cy="2786917"/>
              </a:xfrm>
              <a:prstGeom prst="rect">
                <a:avLst/>
              </a:prstGeom>
              <a:blipFill>
                <a:blip r:embed="rId3"/>
                <a:stretch>
                  <a:fillRect l="-1667" r="-1667" b="-6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760503"/>
            <a:ext cx="9144000" cy="20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Thus we can think of the domain as the set of all possible inputs and the range as the set of all possible outputs.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1" y="762000"/>
            <a:ext cx="4524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0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preprogrammed functions in a calculator are good examples of a function as a machine.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For example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square root key  on your calculator computes such a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644224"/>
                <a:ext cx="9144000" cy="3060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press the key labeled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and enter the input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: 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not in the domain of this function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r>
                  <a:rPr lang="en-US" sz="3200" b="1" dirty="0"/>
                  <a:t> 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not an acceptable input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the calculator will indicate an error.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44224"/>
                <a:ext cx="9144000" cy="3060581"/>
              </a:xfrm>
              <a:prstGeom prst="rect">
                <a:avLst/>
              </a:prstGeom>
              <a:blipFill>
                <a:blip r:embed="rId2"/>
                <a:stretch>
                  <a:fillRect l="-1667" r="-1667" b="-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an approximation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will appear in the display.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667" b="-1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007889"/>
                <a:ext cx="9144000" cy="233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 key on your calculator is not quite the same as the exact mathematical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defined by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7889"/>
                <a:ext cx="9144000" cy="2335511"/>
              </a:xfrm>
              <a:prstGeom prst="rect">
                <a:avLst/>
              </a:prstGeom>
              <a:blipFill>
                <a:blip r:embed="rId3"/>
                <a:stretch>
                  <a:fillRect l="-1667" r="-166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0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Another way to picture a function is by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𝐚𝐫𝐫𝐨𝐰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𝐝𝐢𝐚𝐠𝐫𝐚𝐦</m:t>
                    </m:r>
                  </m:oMath>
                </a14:m>
                <a:r>
                  <a:rPr lang="en-US" sz="3200" b="1" dirty="0"/>
                  <a:t> as in </a:t>
                </a:r>
                <a:endParaRPr lang="en-US" sz="3200" b="1" i="0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839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arrow connects an element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to an element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9745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arrow indicates that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associated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200" b="1" dirty="0"/>
                  <a:t> is associated with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so on.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3745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425" y="762000"/>
            <a:ext cx="4219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most common method for visualizing a function is its graph.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2875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a function with domain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its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𝐠𝐫𝐚𝐩𝐡</m:t>
                    </m:r>
                  </m:oMath>
                </a14:m>
                <a:r>
                  <a:rPr lang="en-US" sz="3200" b="1" dirty="0"/>
                  <a:t> is the set of ordered pairs</a:t>
                </a:r>
              </a:p>
              <a:p>
                <a:pPr algn="just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(Notice that these are input-output pairs.)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2875724"/>
              </a:xfrm>
              <a:prstGeom prst="rect">
                <a:avLst/>
              </a:prstGeom>
              <a:blipFill>
                <a:blip r:embed="rId2"/>
                <a:stretch>
                  <a:fillRect l="-1667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In other words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graph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consists of all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in the coordinate plane such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is in the domain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blipFill>
                <a:blip r:embed="rId3"/>
                <a:stretch>
                  <a:fillRect l="-1667" r="-1667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0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97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The graph of a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gives us a useful picture of the behavior or 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“</a:t>
                </a:r>
                <a:r>
                  <a:rPr lang="en-US" sz="3200" b="1" dirty="0"/>
                  <a:t>life history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”</a:t>
                </a:r>
                <a:r>
                  <a:rPr lang="en-US" sz="3200" b="1" dirty="0"/>
                  <a:t> of a function.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97497"/>
              </a:xfrm>
              <a:prstGeom prst="rect">
                <a:avLst/>
              </a:prstGeom>
              <a:blipFill>
                <a:blip r:embed="rId2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09800"/>
                <a:ext cx="9144000" cy="147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Since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coordinate of any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3200" b="1" dirty="0"/>
                  <a:t> on the graph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read the value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9144000" cy="1471172"/>
              </a:xfrm>
              <a:prstGeom prst="rect">
                <a:avLst/>
              </a:prstGeom>
              <a:blipFill>
                <a:blip r:embed="rId3"/>
                <a:stretch>
                  <a:fillRect l="-1667" r="-1667" b="-8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" y="3657600"/>
                <a:ext cx="46482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from the graph as being the height of the graph above the point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(see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657600"/>
                <a:ext cx="4648200" cy="3046988"/>
              </a:xfrm>
              <a:prstGeom prst="rect">
                <a:avLst/>
              </a:prstGeom>
              <a:blipFill>
                <a:blip r:embed="rId4"/>
                <a:stretch>
                  <a:fillRect l="-3277" r="-3145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912" y="3680972"/>
            <a:ext cx="4226582" cy="31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graph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also allows us to picture the domain of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and its range on the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as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75" y="1600200"/>
            <a:ext cx="47339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524000"/>
            <a:ext cx="9144000" cy="2808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Precalculus:</a:t>
            </a:r>
          </a:p>
          <a:p>
            <a:pPr>
              <a:lnSpc>
                <a:spcPct val="200000"/>
              </a:lnSpc>
            </a:pPr>
            <a:r>
              <a:rPr 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 and Their Graphs</a:t>
            </a:r>
          </a:p>
        </p:txBody>
      </p:sp>
    </p:spTree>
    <p:extLst>
      <p:ext uri="{BB962C8B-B14F-4D97-AF65-F5344CB8AC3E}">
        <p14:creationId xmlns:p14="http://schemas.microsoft.com/office/powerpoint/2010/main" val="229773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4953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graph of a function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is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953000" cy="2062103"/>
              </a:xfrm>
              <a:prstGeom prst="rect">
                <a:avLst/>
              </a:prstGeom>
              <a:blipFill>
                <a:blip r:embed="rId2"/>
                <a:stretch>
                  <a:fillRect l="-3075" t="-3846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231619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Find the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What are the domain and range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?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31619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75" y="0"/>
            <a:ext cx="3895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Sketch the graph and find the domain and range of each function: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17503"/>
              </a:xfrm>
              <a:prstGeom prst="rect">
                <a:avLst/>
              </a:prstGeom>
              <a:blipFill>
                <a:blip r:embed="rId2"/>
                <a:stretch>
                  <a:fillRect l="-1667" t="-2814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" y="3067362"/>
            <a:ext cx="9141012" cy="37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77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evaluate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773773"/>
              </a:xfrm>
              <a:prstGeom prst="rect">
                <a:avLst/>
              </a:prstGeom>
              <a:blipFill>
                <a:blip r:embed="rId2"/>
                <a:stretch>
                  <a:fillRect l="-1667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895600"/>
                <a:ext cx="9144000" cy="193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expression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en-US" sz="3200" b="1" dirty="0"/>
                  <a:t>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𝐝𝐢𝐟𝐟𝐞𝐫𝐞𝐧𝐜𝐞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𝐪𝐮𝐨𝐭𝐢𝐞𝐧𝐭</m:t>
                    </m:r>
                  </m:oMath>
                </a14:m>
                <a:r>
                  <a:rPr lang="en-US" sz="3200" b="1" dirty="0"/>
                  <a:t> and occurs frequently in calculus.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1931426"/>
              </a:xfrm>
              <a:prstGeom prst="rect">
                <a:avLst/>
              </a:prstGeom>
              <a:blipFill>
                <a:blip r:embed="rId3"/>
                <a:stretch>
                  <a:fillRect l="-1667" b="-5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953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we will see later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it represents the average rate of change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between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5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" y="0"/>
            <a:ext cx="9144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Functions can be specified in a variety of ways.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3200" b="1" dirty="0"/>
              <a:t>We will concentrate primarily on functions that are given by equations involving the dependent and independent variables.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489476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equation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      – 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𝐞𝐪𝐮𝐚𝐭𝐢𝐨𝐧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𝐢𝐦𝐩𝐥𝐢𝐜𝐢𝐭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defines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dependent variable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a function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independent variable.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9476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 r="-1667" b="-3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92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411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𝐞𝐯𝐚𝐥𝐮𝐚𝐭𝐞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this function (i.e. to find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that corresponds to a given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convenient to isolate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on the left side of the equation as follows: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b="1" dirty="0"/>
                  <a:t>    –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𝐞𝐪𝐮𝐚𝐭𝐢𝐨𝐧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𝐞𝐱𝐩𝐥𝐢𝐜𝐢𝐭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𝐟𝐨𝐫𝐦</m:t>
                    </m:r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1048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4224843"/>
                <a:ext cx="9144000" cy="2633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Using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as the name of the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write this equation as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sz="3200" b="1" i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3200" b="1" dirty="0"/>
                      <m:t> –</m:t>
                    </m:r>
                  </m:oMath>
                </a14:m>
                <a:r>
                  <a:rPr lang="en-US" sz="3200" b="1" dirty="0"/>
                  <a:t>  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𝐧𝐨𝐭𝐚𝐭𝐢𝐨𝐧</m:t>
                    </m:r>
                  </m:oMath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4843"/>
                <a:ext cx="9144000" cy="2633157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5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original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𝐢𝐦𝐩𝐥𝐢𝐜𝐢𝐭𝐥𝐲</m:t>
                    </m:r>
                  </m:oMath>
                </a14:m>
                <a:r>
                  <a:rPr lang="en-US" sz="3200" b="1" dirty="0"/>
                  <a:t> defines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as a function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86396"/>
              </a:xfrm>
              <a:prstGeom prst="rect">
                <a:avLst/>
              </a:prstGeom>
              <a:blipFill>
                <a:blip r:embed="rId2"/>
                <a:stretch>
                  <a:fillRect l="-1667" b="-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390" y="1706940"/>
                <a:ext cx="913360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When you solve the equation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are writing the equation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𝐞𝐱𝐩𝐥𝐢𝐜𝐢𝐭</m:t>
                    </m:r>
                  </m:oMath>
                </a14:m>
                <a:r>
                  <a:rPr lang="en-US" sz="3200" b="1" dirty="0"/>
                  <a:t> form.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" y="1706940"/>
                <a:ext cx="9133609" cy="1569660"/>
              </a:xfrm>
              <a:prstGeom prst="rect">
                <a:avLst/>
              </a:prstGeom>
              <a:blipFill>
                <a:blip r:embed="rId3"/>
                <a:stretch>
                  <a:fillRect l="-1736" r="-166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305489"/>
                <a:ext cx="9144000" cy="355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One can use other symbols to name independent and dependent variables: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𝟒</m:t>
                      </m:r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𝟒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𝒔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𝟒</m:t>
                      </m:r>
                      <m:r>
                        <a:rPr lang="en-US" sz="2800" b="1" i="1" smtClean="0">
                          <a:latin typeface="Cambria Math"/>
                        </a:rPr>
                        <m:t>𝒔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5489"/>
                <a:ext cx="9144000" cy="3552511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7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𝐃𝐨𝐦𝐚𝐢𝐧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𝐑𝐚𝐧𝐠𝐞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domain of a function can be described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𝐞𝐱𝐩𝐥𝐢𝐜𝐢𝐭𝐥𝐲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it may be described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𝐢𝐦𝐩𝐥𝐢𝐜𝐢𝐭𝐥𝐲</m:t>
                    </m:r>
                  </m:oMath>
                </a14:m>
                <a:r>
                  <a:rPr lang="en-US" sz="32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by an equation used to define the function.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161860"/>
                <a:ext cx="9144000" cy="369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3200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has an explicitly defined domain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m:rPr>
                              <m:nor/>
                            </m:rPr>
                            <a:rPr lang="en-US" sz="3200" b="1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1860"/>
                <a:ext cx="9144000" cy="3696140"/>
              </a:xfrm>
              <a:prstGeom prst="rect">
                <a:avLst/>
              </a:prstGeom>
              <a:blipFill rotWithShape="0">
                <a:blip r:embed="rId3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4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369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the other hand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 given by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has an implied domain that is the set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≠±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696140"/>
              </a:xfrm>
              <a:prstGeom prst="rect">
                <a:avLst/>
              </a:prstGeom>
              <a:blipFill rotWithShape="0"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03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𝐃𝐨𝐦𝐚𝐢𝐧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𝐑𝐚𝐧𝐠𝐞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i="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/>
                  <a:t>. The domain of the function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3200" b="1" i="1">
                              <a:latin typeface="Cambria Math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𝟏</m:t>
                          </m:r>
                        </m:e>
                      </m:rad>
                    </m:oMath>
                  </m:oMathPara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the set of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values for which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which is the interval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∞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11455"/>
              </a:xfrm>
              <a:prstGeom prst="rect">
                <a:avLst/>
              </a:prstGeom>
              <a:blipFill>
                <a:blip r:embed="rId2"/>
                <a:stretch>
                  <a:fillRect l="-1667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800600"/>
                <a:ext cx="9144000" cy="1563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range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observe that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>
                            <a:latin typeface="Cambria Math"/>
                          </a:rPr>
                          <m:t>𝒙</m:t>
                        </m:r>
                        <m:r>
                          <a:rPr lang="en-US" sz="3200" b="1" i="1">
                            <a:latin typeface="Cambria Math"/>
                          </a:rPr>
                          <m:t>−</m:t>
                        </m:r>
                        <m:r>
                          <a:rPr lang="en-US" sz="3200" b="1" i="1">
                            <a:latin typeface="Cambria Math"/>
                          </a:rPr>
                          <m:t>𝟏</m:t>
                        </m:r>
                      </m:e>
                    </m:rad>
                  </m:oMath>
                </a14:m>
                <a:r>
                  <a:rPr lang="en-US" sz="3200" b="1" dirty="0"/>
                  <a:t> is never negative.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00600"/>
                <a:ext cx="9144000" cy="1563890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0" y="0"/>
                <a:ext cx="9143010" cy="1492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range is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[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∞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indicated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" y="0"/>
                <a:ext cx="9143010" cy="1492781"/>
              </a:xfrm>
              <a:prstGeom prst="rect">
                <a:avLst/>
              </a:prstGeom>
              <a:blipFill>
                <a:blip r:embed="rId2"/>
                <a:stretch>
                  <a:fillRect l="-1667" r="-17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990600"/>
            <a:ext cx="42386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𝐈𝐧𝐭𝐫𝐨𝐝𝐮𝐜𝐭𝐢𝐨𝐧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fundamental objects that we deal with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10899"/>
              </a:xfrm>
              <a:prstGeom prst="rect">
                <a:avLst/>
              </a:prstGeom>
              <a:blipFill>
                <a:blip r:embed="rId2"/>
                <a:stretch>
                  <a:fillRect l="-1667" r="-1667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2333685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We stress that a function can be represented in different ways: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by an equation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in a table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by a graph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or even in words.</a:t>
            </a:r>
          </a:p>
        </p:txBody>
      </p:sp>
    </p:spTree>
    <p:extLst>
      <p:ext uri="{BB962C8B-B14F-4D97-AF65-F5344CB8AC3E}">
        <p14:creationId xmlns:p14="http://schemas.microsoft.com/office/powerpoint/2010/main" val="33103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4948" y="0"/>
                <a:ext cx="9148948" cy="241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/>
                  <a:t> The domain of the function (as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)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3200" b="1" dirty="0"/>
                  <a:t> is the set of all values for which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48" y="0"/>
                <a:ext cx="9148948" cy="2414444"/>
              </a:xfrm>
              <a:prstGeom prst="rect">
                <a:avLst/>
              </a:prstGeom>
              <a:blipFill>
                <a:blip r:embed="rId2"/>
                <a:stretch>
                  <a:fillRect l="-1666" r="-1732" b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362200"/>
                <a:ext cx="4572000" cy="22481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domain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4572000" cy="2248180"/>
              </a:xfrm>
              <a:prstGeom prst="rect">
                <a:avLst/>
              </a:prstGeom>
              <a:blipFill>
                <a:blip r:embed="rId3"/>
                <a:stretch>
                  <a:fillRect l="-3333" b="-8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105025"/>
            <a:ext cx="43719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6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𝐜𝐨𝐧𝐭𝐢𝐧𝐮𝐞𝐝</m:t>
                        </m:r>
                      </m:e>
                    </m:d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 find the range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observe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dirty="0"/>
                  <a:t> is never negative and is at most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3846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292409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range is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as shown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𝟗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above.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2409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191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Note that the graph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is a semicircle of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1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0"/>
                <a:ext cx="9143999" cy="448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𝐃𝐞𝐟𝐢𝐧𝐞𝐝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𝐛𝐲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𝐌𝐨𝐫𝐞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i="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𝐭𝐡𝐚𝐧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𝐎𝐧𝐞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𝐄𝐪𝐮𝐚𝐭𝐢𝐨𝐧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the domain and range of the function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,    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𝟏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rad>
                              <m:r>
                                <a:rPr lang="en-US" sz="2800" b="1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2800" b="1" i="1">
                                  <a:latin typeface="Cambria Math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3999" cy="4488729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Becaufe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is defined for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&lt;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≥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domain is the entire set of real numbers.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5800"/>
                <a:ext cx="9144000" cy="2232919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4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(continued)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 the portion of the domain for which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≥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 behaves as 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1445"/>
              </a:xfrm>
              <a:prstGeom prst="rect">
                <a:avLst/>
              </a:prstGeom>
              <a:blipFill>
                <a:blip r:embed="rId2"/>
                <a:stretch>
                  <a:fillRect l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2613660"/>
                <a:ext cx="4572000" cy="3939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values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are positive.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,</a:t>
                </a:r>
                <a:r>
                  <a:rPr lang="en-US" sz="3200" b="1" dirty="0"/>
                  <a:t> the range of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is the interval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[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>
                        <a:latin typeface="Cambria Math"/>
                      </a:rPr>
                      <m:t>,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/>
                      </a:rPr>
                      <m:t>∞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3660"/>
                <a:ext cx="4572000" cy="3939540"/>
              </a:xfrm>
              <a:prstGeom prst="rect">
                <a:avLst/>
              </a:prstGeom>
              <a:blipFill>
                <a:blip r:embed="rId3"/>
                <a:stretch>
                  <a:fillRect l="-3333" r="-3333" b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5" y="2695575"/>
            <a:ext cx="4238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function from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sz="3200" b="1" dirty="0"/>
                  <a:t> is one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to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one when to each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in the range there corresponds exactly one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value in the domain.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3582412"/>
                <a:ext cx="9144000" cy="3046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𝐕𝐞𝐫𝐭𝐢𝐜𝐚𝐥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𝐋𝐢𝐧𝐞</m:t>
                    </m:r>
                    <m:r>
                      <a:rPr lang="en-US" sz="3200" b="1" i="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graph in the coordinate plane is the graph of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if and only if no vertical line intersects the graph at more than one point.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2412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7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792"/>
            <a:ext cx="9144000" cy="3034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𝟏𝟎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you can see that the graph does not define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as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because a vertical line intersects the graph twice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whereas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𝟏𝟎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𝟏𝟎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graphs do define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/>
                  <a:t> as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73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shows the graphs of six basic functions. You should be able to recognize these graphs at once.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38400"/>
            <a:ext cx="9144000" cy="31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1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2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. The graphs of eight basic functions (continued)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1667" r="-1733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" y="1600200"/>
            <a:ext cx="9144000" cy="32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87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𝐓𝐫𝐚𝐧𝐬𝐟𝐨𝐫𝐦𝐚𝐭𝐢𝐨𝐧𝐬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𝐅𝐮𝐧𝐜𝐭𝐢𝐨𝐧𝐬</m:t>
                    </m:r>
                  </m:oMath>
                </a14:m>
                <a:endParaRPr lang="en-US" sz="3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Some families of graphs have the same basic shape.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6211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814404"/>
                <a:ext cx="9144000" cy="150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of the graphs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is a transformation of the graph of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14404"/>
                <a:ext cx="9144000" cy="1503040"/>
              </a:xfrm>
              <a:prstGeom prst="rect">
                <a:avLst/>
              </a:prstGeom>
              <a:blipFill>
                <a:blip r:embed="rId3"/>
                <a:stretch>
                  <a:fillRect l="-1667" r="-1667" b="-1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2286000"/>
                <a:ext cx="9144000" cy="2248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compare the graph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 with the graphs of the four other quadratic functions shown in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248180"/>
              </a:xfrm>
              <a:prstGeom prst="rect">
                <a:avLst/>
              </a:prstGeom>
              <a:blipFill>
                <a:blip r:embed="rId4"/>
                <a:stretch>
                  <a:fillRect l="-1667" r="-1667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1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0" y="5897"/>
            <a:ext cx="8153400" cy="68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look at the main types of functions that occur in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𝐂𝐚𝐥𝐜𝐮𝐥𝐮𝐬</m:t>
                    </m:r>
                  </m:oMath>
                </a14:m>
                <a:r>
                  <a:rPr lang="en-US" sz="3200" b="1" dirty="0"/>
                  <a:t> and describe the process of using these functions as mathematical models of real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sz="3200" b="1" dirty="0"/>
                  <a:t>world phenomena.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1583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0480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Functions arise whenever one quantity depends on another.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006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 are four ways to represent a function. 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So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consider the following four situations.</a:t>
            </a:r>
          </a:p>
        </p:txBody>
      </p:sp>
    </p:spTree>
    <p:extLst>
      <p:ext uri="{BB962C8B-B14F-4D97-AF65-F5344CB8AC3E}">
        <p14:creationId xmlns:p14="http://schemas.microsoft.com/office/powerpoint/2010/main" val="426596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170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The three basic types of transformations illustrated by these graphs are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Vertical shifts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Horizontal shifts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Reflections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170437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533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𝐁𝐚𝐬𝐢𝐜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𝐓𝐲𝐩𝐞𝐬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𝐓𝐫𝐚𝐧𝐬𝐟𝐨𝐫𝐦𝐚𝐭𝐢𝐨𝐧𝐬</m:t>
                    </m:r>
                  </m:oMath>
                </a14:m>
                <a:r>
                  <a:rPr lang="en-US" sz="36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𝒄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&gt;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845403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Original graph:                             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5403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53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914400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Horizontal shift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𝐜</m:t>
                    </m:r>
                  </m:oMath>
                </a14:m>
                <a:r>
                  <a:rPr lang="en-US" sz="3200" b="1" dirty="0"/>
                  <a:t> units to the right: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					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latin typeface="Cambria Math"/>
                      </a:rPr>
                      <m:t>𝒄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1723549"/>
              </a:xfrm>
              <a:prstGeom prst="rect">
                <a:avLst/>
              </a:prstGeom>
              <a:blipFill rotWithShape="0">
                <a:blip r:embed="rId4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05200"/>
                <a:ext cx="914400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Horizontal shift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𝐜</m:t>
                    </m:r>
                  </m:oMath>
                </a14:m>
                <a:r>
                  <a:rPr lang="en-US" sz="3200" b="1" dirty="0"/>
                  <a:t> units to the left:      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					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+</m:t>
                    </m:r>
                    <m:r>
                      <a:rPr lang="en-US" sz="3200" b="1" i="1" smtClean="0">
                        <a:latin typeface="Cambria Math"/>
                      </a:rPr>
                      <m:t>𝒄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5200"/>
                <a:ext cx="9144000" cy="1723549"/>
              </a:xfrm>
              <a:prstGeom prst="rect">
                <a:avLst/>
              </a:prstGeom>
              <a:blipFill rotWithShape="0">
                <a:blip r:embed="rId5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134451"/>
                <a:ext cx="914400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Vertical shift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𝐜</m:t>
                    </m:r>
                  </m:oMath>
                </a14:m>
                <a:r>
                  <a:rPr lang="en-US" sz="3200" b="1" dirty="0"/>
                  <a:t> units downward:         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							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latin typeface="Cambria Math"/>
                      </a:rPr>
                      <m:t>𝒄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4451"/>
                <a:ext cx="9144000" cy="1723549"/>
              </a:xfrm>
              <a:prstGeom prst="rect">
                <a:avLst/>
              </a:prstGeom>
              <a:blipFill rotWithShape="0">
                <a:blip r:embed="rId6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8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638651"/>
                <a:ext cx="9144000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Vertical shift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70C0"/>
                        </a:solidFill>
                        <a:latin typeface="Cambria Math"/>
                      </a:rPr>
                      <m:t>𝐜</m:t>
                    </m:r>
                  </m:oMath>
                </a14:m>
                <a:r>
                  <a:rPr lang="en-US" sz="3200" b="1" dirty="0"/>
                  <a:t> units upward:                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							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)+</m:t>
                    </m:r>
                    <m:r>
                      <a:rPr lang="en-US" sz="3200" b="1" i="1" smtClean="0">
                        <a:latin typeface="Cambria Math"/>
                      </a:rPr>
                      <m:t>𝒄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651"/>
                <a:ext cx="9144000" cy="1723549"/>
              </a:xfrm>
              <a:prstGeom prst="rect">
                <a:avLst/>
              </a:prstGeom>
              <a:blipFill rotWithShape="0">
                <a:blip r:embed="rId2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0"/>
                <a:ext cx="9144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𝐁𝐚𝐬𝐢𝐜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𝐓𝐲𝐩𝐞𝐬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𝐓𝐫𝐚𝐧𝐬𝐟𝐨𝐫𝐦𝐚𝐭𝐢𝐨𝐧𝐬</m:t>
                    </m:r>
                  </m:oMath>
                </a14:m>
                <a:r>
                  <a:rPr lang="en-US" sz="36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1" i="1" dirty="0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𝒄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&gt;</m:t>
                        </m:r>
                        <m:r>
                          <a:rPr lang="en-US" sz="3600" b="1" i="1" smtClean="0">
                            <a:solidFill>
                              <a:srgbClr val="00B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514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Reflection (about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axis): 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533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74819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Reflection (about the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axis):         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/>
                      </a:rPr>
                      <m:t>𝒚</m:t>
                    </m:r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en-US" sz="3200" b="1" i="1">
                        <a:latin typeface="Cambria Math"/>
                      </a:rPr>
                      <m:t>𝒇</m:t>
                    </m:r>
                    <m:r>
                      <a:rPr lang="en-US" sz="3200" b="1" i="1">
                        <a:latin typeface="Cambria Math"/>
                      </a:rPr>
                      <m:t>(−</m:t>
                    </m:r>
                    <m:r>
                      <a:rPr lang="en-US" sz="3200" b="1" i="1">
                        <a:latin typeface="Cambria Math"/>
                      </a:rPr>
                      <m:t>𝒙</m:t>
                    </m:r>
                    <m:r>
                      <a:rPr lang="en-US" sz="3200" b="1" i="1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48198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53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51054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Reflection (about the origin):        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latin typeface="Cambria Math"/>
                      </a:rPr>
                      <m:t>=−</m:t>
                    </m:r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latin typeface="Cambria Math"/>
                      </a:rPr>
                      <m:t>(−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5400"/>
                <a:ext cx="9144000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533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8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𝐂𝐥𝐚𝐬𝐬𝐢𝐟𝐢𝐜𝐚𝐭𝐢𝐨𝐧𝐬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𝐂𝐨𝐦𝐛𝐢𝐧𝐚𝐭𝐢𝐨𝐧𝐬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modern notion of a function is derived from the efforts of many 17</a:t>
                </a:r>
                <a:r>
                  <a:rPr lang="en-US" sz="3200" b="1" baseline="30000" dirty="0"/>
                  <a:t>th</a:t>
                </a:r>
                <a:r>
                  <a:rPr lang="en-US" sz="3200" b="1" dirty="0"/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and 18</a:t>
                </a:r>
                <a:r>
                  <a:rPr lang="en-US" sz="3200" b="1" baseline="30000" dirty="0"/>
                  <a:t>th</a:t>
                </a:r>
                <a:r>
                  <a:rPr lang="en-US" sz="3200" b="1" dirty="0"/>
                  <a:t> century mathematicians.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811012"/>
                <a:ext cx="5715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Of particular note was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𝐋𝐞𝐨𝐧𝐡𝐚𝐫𝐝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𝐄𝐮𝐥𝐞𝐫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to whom we are indebted for the function notation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i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1012"/>
                <a:ext cx="5715000" cy="3046988"/>
              </a:xfrm>
              <a:prstGeom prst="rect">
                <a:avLst/>
              </a:prstGeom>
              <a:blipFill>
                <a:blip r:embed="rId3"/>
                <a:stretch>
                  <a:fillRect l="-2665" r="-2559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99080"/>
            <a:ext cx="2590800" cy="455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the end of the 18</a:t>
                </a:r>
                <a:r>
                  <a:rPr lang="en-US" sz="3200" b="1" baseline="30000" dirty="0"/>
                  <a:t>th</a:t>
                </a:r>
                <a:r>
                  <a:rPr lang="en-US" sz="3200" b="1" dirty="0"/>
                  <a:t> century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mathematicians and scientists had concluded that many real-world phenomena could be represented by mathematical models taken from a collection of functions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𝐞𝐥𝐞𝐦𝐞𝐧𝐭𝐚𝐫𝐲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611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Elementary functions fall into three categories.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Algebraic </a:t>
                </a:r>
                <a:r>
                  <a:rPr lang="en-US" sz="3200" b="1" dirty="0"/>
                  <a:t>functions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𝐩𝐨𝐥𝐲𝐧𝐨𝐦𝐢𝐚𝐥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𝐫𝐚𝐝𝐢𝐜𝐚𝐥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𝐫𝐚𝐭𝐢𝐨𝐧𝐚𝐥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Trigonometric</a:t>
                </a:r>
                <a:r>
                  <a:rPr lang="en-US" sz="3200" b="1" dirty="0"/>
                  <a:t> functions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𝐬𝐢𝐧𝐞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𝐜𝐨𝐬𝐢𝐧𝐞</m:t>
                      </m:r>
                      <m:r>
                        <a:rPr lang="en-US" sz="3200" b="1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𝐭𝐚𝐧𝐠𝐞𝐧𝐭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𝐞𝐭𝐜</m:t>
                      </m:r>
                      <m:r>
                        <a:rPr lang="en-US" sz="3200" b="1" i="0" dirty="0" smtClean="0"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002060"/>
                    </a:solidFill>
                  </a:rPr>
                  <a:t>Exponential</a:t>
                </a:r>
                <a:r>
                  <a:rPr lang="en-US" sz="3200" b="1" dirty="0"/>
                  <a:t> and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logarithmic</a:t>
                </a:r>
                <a:r>
                  <a:rPr lang="en-US" sz="3200" b="1" dirty="0"/>
                  <a:t> functions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43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most common type of algebraic function is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𝐩𝐨𝐥𝐲𝐧𝐨𝐦𝐢𝐚𝐥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function: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is a nonnegative integer.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63724"/>
              </a:xfrm>
              <a:prstGeom prst="rect">
                <a:avLst/>
              </a:prstGeom>
              <a:blipFill>
                <a:blip r:embed="rId2"/>
                <a:stretch>
                  <a:fillRect l="-1667" r="-1667" b="-3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6794" y="3406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𝐜𝐨𝐞𝐟𝐟𝐢𝐜𝐢𝐞𝐧𝐭𝐬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𝐥𝐞𝐚𝐝𝐢𝐧𝐠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𝐜𝐨𝐞𝐟𝐟𝐢𝐜𝐢𝐞𝐧𝐭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𝐜𝐨𝐧𝐬𝐭𝐚𝐧𝐭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𝐭𝐞𝐫𝐦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the polynomial function.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4" y="3406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7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2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 then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is the degree of the polynomial function (the zero polynomial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is not assigned a degree).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0" y="2673778"/>
                <a:ext cx="9144000" cy="4184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polynomial functions of low degree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following simpler forms are often used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):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 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𝐜𝐨𝐧𝐬𝐭𝐚𝐧𝐭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𝐥𝐢𝐧𝐞𝐚𝐫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𝐪𝐮𝐚𝐝𝐫𝐚𝐭𝐢𝐜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𝐜𝐮𝐛𝐢𝐜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2673778"/>
                <a:ext cx="9144000" cy="418422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0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Although the graph of a non-constant polynomial function can have several turns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eventually the graph will rise or fall without bound as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3200" b="1" dirty="0"/>
                  <a:t>moves to the right or left.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733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048000"/>
                <a:ext cx="9144000" cy="380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Whether the graph of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B0F0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eventually rises or falls can be determined by the 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degree (odd or even) and by the leading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as indicated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3802388"/>
              </a:xfrm>
              <a:prstGeom prst="rect">
                <a:avLst/>
              </a:prstGeom>
              <a:blipFill>
                <a:blip r:embed="rId3"/>
                <a:stretch>
                  <a:fillRect l="-1667" r="-1667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0"/>
            <a:ext cx="77628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sz="3200" b="1" dirty="0"/>
                  <a:t>The area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of a circle depends on the radius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of the circle.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2000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The rule that connects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is given by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6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r="-1667" b="-1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512403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With each positive number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 there is associated one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we say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3200" b="1" dirty="0"/>
                  <a:t> is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12403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8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82"/>
            <a:ext cx="7515225" cy="49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9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0"/>
                <a:ext cx="9144000" cy="496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𝐫𝐚𝐭𝐢𝐨𝐧𝐚𝐥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can be written as the quotient of two polynomials.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Specifically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function is rational if it has the form: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𝒒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 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𝒒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)≠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are polynomials.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964885"/>
              </a:xfrm>
              <a:prstGeom prst="rect">
                <a:avLst/>
              </a:prstGeom>
              <a:blipFill>
                <a:blip r:embed="rId2"/>
                <a:stretch>
                  <a:fillRect l="-1667" r="-1667" b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Polynomial and rational functions are examples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𝐚𝐥𝐠𝐞𝐛𝐫𝐚𝐢𝐜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38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3958" y="0"/>
                <a:ext cx="9147958" cy="5607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𝐚𝐥𝐠𝐞𝐛𝐫𝐚𝐢𝐜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b="1" dirty="0"/>
                  <a:t>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is one that can be expressed as a finite number of </a:t>
                </a:r>
              </a:p>
              <a:p>
                <a:pPr marL="457200" indent="-457200"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sums</a:t>
                </a:r>
              </a:p>
              <a:p>
                <a:pPr marL="457200" indent="-457200"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differences</a:t>
                </a:r>
              </a:p>
              <a:p>
                <a:pPr marL="457200" indent="-457200"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multiples</a:t>
                </a:r>
              </a:p>
              <a:p>
                <a:pPr marL="457200" indent="-457200"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quotients</a:t>
                </a:r>
              </a:p>
              <a:p>
                <a:pPr marL="457200" indent="-457200"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radicals </a:t>
                </a:r>
              </a:p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involving some degree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(i.e.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8" y="0"/>
                <a:ext cx="9147958" cy="5607689"/>
              </a:xfrm>
              <a:prstGeom prst="rect">
                <a:avLst/>
              </a:prstGeom>
              <a:blipFill>
                <a:blip r:embed="rId2"/>
                <a:stretch>
                  <a:fillRect l="-1666" r="-1732" b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3958" y="5486400"/>
                <a:ext cx="9147958" cy="137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3200" b="1" dirty="0"/>
                  <a:t>Functions that are not algebraic are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𝐭𝐫𝐚𝐧𝐬𝐜𝐞𝐧𝐝𝐞𝐧𝐭𝐚𝐥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58" y="5486400"/>
                <a:ext cx="9147958" cy="1372683"/>
              </a:xfrm>
              <a:prstGeom prst="rect">
                <a:avLst/>
              </a:prstGeom>
              <a:blipFill>
                <a:blip r:embed="rId3"/>
                <a:stretch>
                  <a:fillRect l="-1666" r="-1732" b="-10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Two functions can be combined in various ways to create new functions.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1600200"/>
                <a:ext cx="9144000" cy="5099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given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form the functions shown below: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)±(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5099216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5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You can combine two functions in yet another way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𝐜𝐨𝐦𝐩𝐨𝐬𝐢𝐭𝐢𝐨𝐧</m:t>
                    </m:r>
                  </m:oMath>
                </a14:m>
                <a:r>
                  <a:rPr lang="en-US" sz="3200" b="1" dirty="0"/>
                  <a:t>. 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resulting function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𝐜𝐨𝐦𝐩𝐨𝐬𝐢𝐭𝐞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𝐟𝐮𝐧𝐜𝐭𝐢𝐨𝐧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200876"/>
              </a:xfrm>
              <a:prstGeom prst="rect">
                <a:avLst/>
              </a:prstGeom>
              <a:blipFill>
                <a:blip r:embed="rId2"/>
                <a:stretch>
                  <a:fillRect l="-1667" r="-1667" b="-3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" y="3581400"/>
                <a:ext cx="9144000" cy="32008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𝐂𝐨𝐦𝐩𝐨𝐬𝐢𝐭𝐞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Let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be functions.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The function given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∘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called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𝐜𝐨𝐦𝐩𝐨𝐬𝐢𝐭𝐞</m:t>
                    </m:r>
                  </m:oMath>
                </a14:m>
                <a:r>
                  <a:rPr lang="en-US" sz="3200" b="1" dirty="0"/>
                  <a:t>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81400"/>
                <a:ext cx="9144000" cy="3200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13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domain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∘</m:t>
                    </m:r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𝒈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is the set of all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200" b="1" dirty="0"/>
                  <a:t> in the domain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such that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in the domain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i="1" dirty="0"/>
                  <a:t> </a:t>
                </a:r>
                <a:r>
                  <a:rPr lang="en-US" sz="3200" b="1" dirty="0"/>
                  <a:t>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sz="3200" b="1" dirty="0"/>
                  <a:t>).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composite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may not be equal to the composite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3200" b="1" dirty="0"/>
                  <a:t> with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b="1" i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4800600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00600"/>
                <a:ext cx="914400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1685925"/>
            <a:ext cx="48006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1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𝐅𝐢𝐧𝐝𝐢𝐧𝐠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𝐂𝐨𝐦𝐩𝐨𝐬𝐢𝐭𝐞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𝐅𝐮𝐧𝐜𝐭𝐢𝐨𝐧𝐬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Given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find each composite function: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∗∗∗</m:t>
                    </m:r>
                  </m:oMath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∘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𝒈</m:t>
                    </m:r>
                  </m:oMath>
                </a14:m>
                <a:r>
                  <a:rPr lang="en-US" sz="3200" b="1" dirty="0"/>
                  <a:t>	                   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∘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4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975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𝐳𝐞𝐫𝐨𝐬</m:t>
                    </m:r>
                  </m:oMath>
                </a14:m>
                <a:r>
                  <a:rPr lang="en-US" sz="3200" b="1" dirty="0"/>
                  <a:t> of a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en-US" sz="3200" b="1" dirty="0"/>
                  <a:t> are the solutions of the equation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i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1" y="26975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𝟒</m:t>
                    </m:r>
                  </m:oMath>
                </a14:m>
                <a:r>
                  <a:rPr lang="en-US" sz="3200" b="1" dirty="0"/>
                  <a:t> has a zero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𝟒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3200" b="1" dirty="0"/>
                  <a:t>because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𝟒</m:t>
                        </m:r>
                      </m:e>
                    </m:d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i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975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0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𝐃𝐞𝐟𝐢𝐧𝐢𝐭𝐢𝐨𝐧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function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𝐞𝐯𝐞𝐧</m:t>
                    </m:r>
                  </m:oMath>
                </a14:m>
                <a:r>
                  <a:rPr lang="en-US" sz="3200" b="1" dirty="0"/>
                  <a:t> if its graph is symmetric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𝒚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axis.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 function is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𝐨𝐝𝐝</m:t>
                    </m:r>
                  </m:oMath>
                </a14:m>
                <a:r>
                  <a:rPr lang="en-US" sz="3200" b="1" dirty="0"/>
                  <a:t> if its graph is symmetric with respect to the origin.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093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85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𝐓𝐞𝐬𝐭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𝐄𝐯𝐞𝐧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𝐎𝐝𝐝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𝐅𝐮𝐧𝐜𝐭𝐢𝐨𝐧𝐬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even if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The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is odd if 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24261"/>
              </a:xfrm>
              <a:prstGeom prst="rect">
                <a:avLst/>
              </a:prstGeom>
              <a:blipFill>
                <a:blip r:embed="rId2"/>
                <a:stretch>
                  <a:fillRect l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4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sz="3200" b="1" dirty="0"/>
                  <a:t>The human population of the world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depends on the time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l="-2000" b="-126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752600"/>
                <a:ext cx="533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The table gives estimates of the world population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/>
                  <a:t> at time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for certain years.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5334000" cy="3046988"/>
              </a:xfrm>
              <a:prstGeom prst="rect">
                <a:avLst/>
              </a:prstGeom>
              <a:blipFill>
                <a:blip r:embed="rId3"/>
                <a:stretch>
                  <a:fillRect r="-285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876800"/>
                <a:ext cx="533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For instance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𝟏𝟗𝟓𝟎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6800"/>
                <a:ext cx="5334000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84" y="1981200"/>
            <a:ext cx="3632115" cy="48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𝐑𝐞𝐦𝐚𝐫𝐤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Except for the constant function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)≡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3200" b="1" dirty="0"/>
                  <a:t> the graph of a function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 cannot have symmetry with respect to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200" b="1" dirty="0"/>
                  <a:t>axis because it then would fail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𝐕𝐞𝐫𝐭𝐢𝐜𝐚𝐥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𝐋𝐢𝐧𝐞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3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3200" b="1" dirty="0"/>
                  <a:t>for the graph of the function.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524315"/>
              </a:xfrm>
              <a:prstGeom prst="rect">
                <a:avLst/>
              </a:prstGeom>
              <a:blipFill>
                <a:blip r:embed="rId2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505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632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𝐄𝐯𝐞𝐧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𝐎𝐝𝐝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𝐅𝐮𝐧𝐜𝐭𝐢𝐨𝐧𝐬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b="1" i="0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𝐙𝐞𝐫𝐨𝐬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𝐅𝐮𝐧𝐜𝐭𝐢𝐨𝐧𝐬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Determine whether each function is even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odd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neither.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Then find the zeros of the function.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sz="3200" b="1" i="1" smtClean="0">
                        <a:latin typeface="Cambria Math"/>
                      </a:rPr>
                      <m:t>−</m:t>
                    </m:r>
                    <m:r>
                      <a:rPr lang="en-US" sz="3200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sz="3200" b="1" dirty="0"/>
                  <a:t>			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3200" b="1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∗∗∗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329938"/>
              </a:xfrm>
              <a:prstGeom prst="rect">
                <a:avLst/>
              </a:prstGeom>
              <a:blipFill>
                <a:blip r:embed="rId2"/>
                <a:stretch>
                  <a:fillRect l="-1667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91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89017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901759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0"/>
            <a:ext cx="6629400" cy="68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2682857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203076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But for each value of the time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there is a corresponding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and we say that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a function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670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3"/>
                </a:pPr>
                <a:r>
                  <a:rPr lang="en-US" sz="3200" b="1" dirty="0"/>
                  <a:t>The cost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of mailing an envelope depends on its weight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2000"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Although there is no simple formula that connects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post office has a rule for determining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200" b="1" dirty="0"/>
                  <a:t> when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b="1" dirty="0"/>
                  <a:t> is known.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3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lnSpc>
                    <a:spcPct val="150000"/>
                  </a:lnSpc>
                  <a:buFont typeface="+mj-lt"/>
                  <a:buAutoNum type="romanLcPeriod" startAt="4"/>
                </a:pPr>
                <a:r>
                  <a:rPr lang="en-US" sz="3200" b="1" dirty="0"/>
                  <a:t>The vertical acceleration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 of the ground as measured by a seismograph during an earthquake is a function of the elapsed time.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2000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shows a graph generated by seismic activity during the Northridge earthquake that shook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Los Angeles 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in 1994.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r="-1667" b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003" y="3837015"/>
            <a:ext cx="5184997" cy="30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2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For a given value of time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graph provides a corresponding value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>
                <a:blip r:embed="rId2"/>
                <a:stretch>
                  <a:fillRect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362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Each of these examples describes a rule whereby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given a number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another number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3200" b="1" dirty="0"/>
                  <a:t> is assigned.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49827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each case we say that the second number is a function of the first number.</a:t>
            </a:r>
          </a:p>
        </p:txBody>
      </p:sp>
    </p:spTree>
    <p:extLst>
      <p:ext uri="{BB962C8B-B14F-4D97-AF65-F5344CB8AC3E}">
        <p14:creationId xmlns:p14="http://schemas.microsoft.com/office/powerpoint/2010/main" val="23172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1047</TotalTime>
  <Words>2995</Words>
  <Application>Microsoft Office PowerPoint</Application>
  <PresentationFormat>Ekran Gösterisi (4:3)</PresentationFormat>
  <Paragraphs>235</Paragraphs>
  <Slides>63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70" baseType="lpstr">
      <vt:lpstr>Arial</vt:lpstr>
      <vt:lpstr>Cambria Math</vt:lpstr>
      <vt:lpstr>Century Gothic</vt:lpstr>
      <vt:lpstr>Courier New</vt:lpstr>
      <vt:lpstr>Palatino Linotype</vt:lpstr>
      <vt:lpstr>Wingdings</vt:lpstr>
      <vt:lpstr>Executive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Preparation for calculus</dc:title>
  <dc:creator>samir.quliyev</dc:creator>
  <cp:lastModifiedBy>Gnl Hmbtv</cp:lastModifiedBy>
  <cp:revision>349</cp:revision>
  <dcterms:created xsi:type="dcterms:W3CDTF">2006-08-16T00:00:00Z</dcterms:created>
  <dcterms:modified xsi:type="dcterms:W3CDTF">2020-12-06T16:25:49Z</dcterms:modified>
</cp:coreProperties>
</file>